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65" r:id="rId4"/>
  </p:sldMasterIdLst>
  <p:notesMasterIdLst>
    <p:notesMasterId r:id="rId18"/>
  </p:notesMasterIdLst>
  <p:sldIdLst>
    <p:sldId id="499" r:id="rId5"/>
    <p:sldId id="4603" r:id="rId6"/>
    <p:sldId id="4595" r:id="rId7"/>
    <p:sldId id="4759" r:id="rId8"/>
    <p:sldId id="4777" r:id="rId9"/>
    <p:sldId id="4778" r:id="rId10"/>
    <p:sldId id="4658" r:id="rId11"/>
    <p:sldId id="4779" r:id="rId12"/>
    <p:sldId id="259" r:id="rId13"/>
    <p:sldId id="4656" r:id="rId14"/>
    <p:sldId id="4781" r:id="rId15"/>
    <p:sldId id="4780" r:id="rId16"/>
    <p:sldId id="4653" r:id="rId17"/>
  </p:sldIdLst>
  <p:sldSz cx="9906000" cy="6858000" type="A4"/>
  <p:notesSz cx="6865938" cy="9998075"/>
  <p:custDataLst>
    <p:tags r:id="rId19"/>
  </p:custDataLst>
  <p:defaultTextStyle>
    <a:defPPr>
      <a:defRPr lang="en-US"/>
    </a:defPPr>
    <a:lvl1pPr marL="0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1pPr>
    <a:lvl2pPr marL="478961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2pPr>
    <a:lvl3pPr marL="957922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3pPr>
    <a:lvl4pPr marL="1436882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4pPr>
    <a:lvl5pPr marL="1915843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5pPr>
    <a:lvl6pPr marL="2394804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6pPr>
    <a:lvl7pPr marL="2873765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7pPr>
    <a:lvl8pPr marL="3352726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8pPr>
    <a:lvl9pPr marL="3831687" algn="l" defTabSz="957922" rtl="0" eaLnBrk="1" latinLnBrk="0" hangingPunct="1">
      <a:defRPr sz="18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CCFF"/>
    <a:srgbClr val="00CC66"/>
    <a:srgbClr val="9999FF"/>
    <a:srgbClr val="00FFFF"/>
    <a:srgbClr val="FF7C80"/>
    <a:srgbClr val="CCFF99"/>
    <a:srgbClr val="99CCFF"/>
    <a:srgbClr val="FF99CC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6552" autoAdjust="0"/>
  </p:normalViewPr>
  <p:slideViewPr>
    <p:cSldViewPr snapToGrid="0" showGuides="1">
      <p:cViewPr varScale="1">
        <p:scale>
          <a:sx n="85" d="100"/>
          <a:sy n="85" d="100"/>
        </p:scale>
        <p:origin x="1267" y="58"/>
      </p:cViewPr>
      <p:guideLst>
        <p:guide orient="horz" pos="3135"/>
        <p:guide pos="3120"/>
      </p:guideLst>
    </p:cSldViewPr>
  </p:slideViewPr>
  <p:outlineViewPr>
    <p:cViewPr>
      <p:scale>
        <a:sx n="33" d="100"/>
        <a:sy n="33" d="100"/>
      </p:scale>
      <p:origin x="0" y="-79758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501640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9110" y="0"/>
            <a:ext cx="2975240" cy="501640"/>
          </a:xfrm>
          <a:prstGeom prst="rect">
            <a:avLst/>
          </a:prstGeom>
        </p:spPr>
        <p:txBody>
          <a:bodyPr vert="horz" lIns="92062" tIns="46031" rIns="92062" bIns="46031" rtlCol="0"/>
          <a:lstStyle>
            <a:lvl1pPr algn="r">
              <a:defRPr sz="1200"/>
            </a:lvl1pPr>
          </a:lstStyle>
          <a:p>
            <a:fld id="{F4BAF437-87D0-4033-AD5D-93CFF74E2489}" type="datetimeFigureOut">
              <a:rPr lang="en-GB" smtClean="0"/>
              <a:t>16/04/2023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1249363"/>
            <a:ext cx="4875212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62" tIns="46031" rIns="92062" bIns="4603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595" y="4811574"/>
            <a:ext cx="5492750" cy="3936742"/>
          </a:xfrm>
          <a:prstGeom prst="rect">
            <a:avLst/>
          </a:prstGeom>
        </p:spPr>
        <p:txBody>
          <a:bodyPr vert="horz" lIns="92062" tIns="46031" rIns="92062" bIns="46031" rtlCol="0"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6437"/>
            <a:ext cx="2975240" cy="501639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9110" y="9496437"/>
            <a:ext cx="2975240" cy="501639"/>
          </a:xfrm>
          <a:prstGeom prst="rect">
            <a:avLst/>
          </a:prstGeom>
        </p:spPr>
        <p:txBody>
          <a:bodyPr vert="horz" lIns="92062" tIns="46031" rIns="92062" bIns="46031" rtlCol="0" anchor="b"/>
          <a:lstStyle>
            <a:lvl1pPr algn="r">
              <a:defRPr sz="1200"/>
            </a:lvl1pPr>
          </a:lstStyle>
          <a:p>
            <a:fld id="{56934D6C-4077-4F53-BA61-721CD47E6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91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1pPr>
    <a:lvl2pPr marL="478961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2pPr>
    <a:lvl3pPr marL="957922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3pPr>
    <a:lvl4pPr marL="1436882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4pPr>
    <a:lvl5pPr marL="1915843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5pPr>
    <a:lvl6pPr marL="2394804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6pPr>
    <a:lvl7pPr marL="2873765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7pPr>
    <a:lvl8pPr marL="3352726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8pPr>
    <a:lvl9pPr marL="3831687" algn="l" defTabSz="957922" rtl="0" eaLnBrk="1" latinLnBrk="0" hangingPunct="1">
      <a:defRPr sz="12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5363" y="1249363"/>
            <a:ext cx="4875212" cy="33750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34D6C-4077-4F53-BA61-721CD47E6A69}" type="slidenum">
              <a:rPr lang="en-GB" smtClean="0"/>
              <a:t>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08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3534" y="3420001"/>
            <a:ext cx="4670863" cy="32857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81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2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4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5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7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8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51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3534" y="2160000"/>
            <a:ext cx="6192874" cy="11258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xxx</a:t>
            </a:r>
          </a:p>
        </p:txBody>
      </p:sp>
      <p:pic>
        <p:nvPicPr>
          <p:cNvPr id="6" name="Picture 2" descr="Choice Support | Home">
            <a:extLst>
              <a:ext uri="{FF2B5EF4-FFF2-40B4-BE49-F238E27FC236}">
                <a16:creationId xmlns:a16="http://schemas.microsoft.com/office/drawing/2014/main" id="{30871259-AEAE-0CFD-C5A0-C89959E468B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67" y="28787"/>
            <a:ext cx="1413939" cy="74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088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609C21B-D8B5-9D4A-A707-7F5FB45DF9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9250" y="914610"/>
            <a:ext cx="9217025" cy="4971543"/>
          </a:xfrm>
        </p:spPr>
        <p:txBody>
          <a:bodyPr/>
          <a:lstStyle>
            <a:lvl1pPr marL="265113" indent="-265113">
              <a:buClr>
                <a:srgbClr val="000000"/>
              </a:buClr>
              <a:tabLst/>
              <a:defRPr sz="1400">
                <a:solidFill>
                  <a:schemeClr val="tx1"/>
                </a:solidFill>
                <a:latin typeface="+mn-lt"/>
              </a:defRPr>
            </a:lvl1pPr>
            <a:lvl2pPr marL="630000" indent="-266700">
              <a:buFont typeface="System Font"/>
              <a:buChar char="–"/>
              <a:tabLst/>
              <a:defRPr sz="1400">
                <a:latin typeface="+mn-lt"/>
              </a:defRPr>
            </a:lvl2pPr>
            <a:lvl3pPr marL="990000" indent="-265113">
              <a:buFont typeface="System Font"/>
              <a:buChar char="–"/>
              <a:tabLst/>
              <a:defRPr sz="1400">
                <a:latin typeface="+mn-lt"/>
              </a:defRPr>
            </a:lvl3pPr>
            <a:lvl4pPr marL="1350000" indent="-265113">
              <a:buFont typeface="System Font"/>
              <a:buChar char="–"/>
              <a:tabLst/>
              <a:defRPr sz="1400">
                <a:latin typeface="+mn-lt"/>
              </a:defRPr>
            </a:lvl4pPr>
            <a:lvl5pPr marL="1710000" indent="-265113">
              <a:buFont typeface="System Font"/>
              <a:buChar char="–"/>
              <a:tabLst/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F9475A6-73B8-D944-83C7-EDD98B975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2" descr="Choice Support | Home">
            <a:extLst>
              <a:ext uri="{FF2B5EF4-FFF2-40B4-BE49-F238E27FC236}">
                <a16:creationId xmlns:a16="http://schemas.microsoft.com/office/drawing/2014/main" id="{A611DA6B-E884-4FD8-68DB-0DEA611D95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67" y="28787"/>
            <a:ext cx="1413939" cy="74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527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26">
          <p15:clr>
            <a:srgbClr val="FBAE40"/>
          </p15:clr>
        </p15:guide>
        <p15:guide id="2" pos="214">
          <p15:clr>
            <a:srgbClr val="FBAE40"/>
          </p15:clr>
        </p15:guide>
        <p15:guide id="3" orient="horz" pos="822">
          <p15:clr>
            <a:srgbClr val="FBAE40"/>
          </p15:clr>
        </p15:guide>
        <p15:guide id="4" orient="horz" pos="401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179" y="284086"/>
            <a:ext cx="8033541" cy="612560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9133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26">
          <p15:clr>
            <a:srgbClr val="FBAE40"/>
          </p15:clr>
        </p15:guide>
        <p15:guide id="2" pos="214">
          <p15:clr>
            <a:srgbClr val="FBAE40"/>
          </p15:clr>
        </p15:guide>
        <p15:guide id="3" orient="horz" pos="822">
          <p15:clr>
            <a:srgbClr val="FBAE40"/>
          </p15:clr>
        </p15:guide>
        <p15:guide id="4" orient="horz" pos="401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34C39-3022-0846-9319-31B0E2A6A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0E80C-A96C-2B41-B786-4C291BC7F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9179" y="896646"/>
            <a:ext cx="4490767" cy="5053305"/>
          </a:xfrm>
        </p:spPr>
        <p:txBody>
          <a:bodyPr>
            <a:noAutofit/>
          </a:bodyPr>
          <a:lstStyle>
            <a:lvl1pPr marL="342900" indent="-342900">
              <a:buClr>
                <a:srgbClr val="000000"/>
              </a:buClr>
              <a:buFont typeface="Wingdings" panose="05000000000000000000" pitchFamily="2" charset="2"/>
              <a:buChar char="§"/>
              <a:defRPr sz="1400" baseline="0">
                <a:solidFill>
                  <a:schemeClr val="tx1"/>
                </a:solidFill>
              </a:defRPr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5B45A-7992-FC45-8739-B144F094E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79162" y="896646"/>
            <a:ext cx="4487113" cy="5053305"/>
          </a:xfrm>
        </p:spPr>
        <p:txBody>
          <a:bodyPr>
            <a:noAutofit/>
          </a:bodyPr>
          <a:lstStyle>
            <a:lvl1pPr>
              <a:buClr>
                <a:srgbClr val="6600CC"/>
              </a:buClr>
              <a:defRPr sz="1400" baseline="0">
                <a:solidFill>
                  <a:schemeClr val="tx1"/>
                </a:solidFill>
              </a:defRPr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8485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randon Trust on Behance">
            <a:extLst>
              <a:ext uri="{FF2B5EF4-FFF2-40B4-BE49-F238E27FC236}">
                <a16:creationId xmlns:a16="http://schemas.microsoft.com/office/drawing/2014/main" id="{A4E5A9F9-8C92-07F5-1CB4-FBA4EA2E20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9906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423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BD69-3E00-4C1E-86F0-B26D5690F3FD}" type="datetimeFigureOut">
              <a:rPr lang="en-GB" smtClean="0"/>
              <a:t>16/04/2023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480D9-2B53-4728-A858-797CCC3B8D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07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22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345704"/>
              </p:ext>
            </p:extLst>
          </p:nvPr>
        </p:nvGraphicFramePr>
        <p:xfrm>
          <a:off x="0" y="0"/>
          <a:ext cx="161624" cy="146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360" imgH="360" progId="TCLayout.ActiveDocument.1">
                  <p:embed/>
                </p:oleObj>
              </mc:Choice>
              <mc:Fallback>
                <p:oleObj name="think-cell Slide" r:id="rId10" imgW="360" imgH="360" progId="TCLayout.ActiveDocument.1">
                  <p:embed/>
                  <p:pic>
                    <p:nvPicPr>
                      <p:cNvPr id="23" name="Object 2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624" cy="1462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49179" y="284086"/>
            <a:ext cx="7414595" cy="61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67082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1"/>
              <a:t>sdafasdf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349179" y="917758"/>
            <a:ext cx="9216806" cy="4823303"/>
          </a:xfrm>
          <a:prstGeom prst="rect">
            <a:avLst/>
          </a:prstGeom>
        </p:spPr>
        <p:txBody>
          <a:bodyPr vert="horz" lIns="85195" tIns="42597" rIns="85195" bIns="42597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SlideNumber"/>
          <p:cNvSpPr>
            <a:spLocks/>
          </p:cNvSpPr>
          <p:nvPr/>
        </p:nvSpPr>
        <p:spPr>
          <a:xfrm>
            <a:off x="1364372" y="6615025"/>
            <a:ext cx="7488936" cy="106303"/>
          </a:xfrm>
          <a:prstGeom prst="round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/>
          <a:p>
            <a: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GB" sz="900" b="0" i="0" u="none" strike="noStrike" cap="none" dirty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900" b="0" i="0" u="sng" strike="noStrike" cap="none" dirty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Strictly confidential</a:t>
            </a:r>
            <a:r>
              <a:rPr lang="en-GB" sz="900" b="0" i="0" u="none" strike="noStrike" cap="none" dirty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: Not for externally distribution without the express permission of Ad Alta Consulting</a:t>
            </a:r>
          </a:p>
          <a:p>
            <a: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GB" sz="900" b="0" i="0" u="none" strike="noStrike" cap="none" dirty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© Ad Alta Advisory Ltd. 2023</a:t>
            </a:r>
            <a:endParaRPr lang="en-GB" sz="1050" b="0" i="0" u="none" strike="noStrike" cap="none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4" name="VCT_Marker_ID_14" hidden="1"/>
          <p:cNvSpPr/>
          <p:nvPr>
            <p:custDataLst>
              <p:tags r:id="rId9"/>
            </p:custDataLst>
          </p:nvPr>
        </p:nvSpPr>
        <p:spPr>
          <a:xfrm>
            <a:off x="1293000" y="117007"/>
            <a:ext cx="129300" cy="117006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865" tIns="44865" rIns="44865" bIns="44865" rtlCol="0" anchor="ctr"/>
          <a:lstStyle/>
          <a:p>
            <a:pPr algn="ctr"/>
            <a:endParaRPr lang="en-GB" sz="2001">
              <a:solidFill>
                <a:schemeClr val="tx1"/>
              </a:solidFill>
            </a:endParaRPr>
          </a:p>
        </p:txBody>
      </p:sp>
      <p:sp>
        <p:nvSpPr>
          <p:cNvPr id="44" name="BainStatusStickerPosition" hidden="1"/>
          <p:cNvSpPr/>
          <p:nvPr/>
        </p:nvSpPr>
        <p:spPr>
          <a:xfrm>
            <a:off x="9529088" y="987451"/>
            <a:ext cx="137583" cy="1270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154" tIns="48154" rIns="48154" bIns="48154" rtlCol="0" anchor="ctr"/>
          <a:lstStyle/>
          <a:p>
            <a:pPr algn="ctr"/>
            <a:r>
              <a:rPr lang="en-GB" sz="1685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BainStatusStickerPosition" hidden="1"/>
          <p:cNvSpPr/>
          <p:nvPr userDrawn="1"/>
        </p:nvSpPr>
        <p:spPr>
          <a:xfrm>
            <a:off x="9571403" y="987376"/>
            <a:ext cx="121434" cy="120580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bIns="45720" rtlCol="0" anchor="ctr"/>
          <a:lstStyle/>
          <a:p>
            <a:pPr algn="ctr"/>
            <a:r>
              <a:rPr lang="en-GB" sz="1600">
                <a:solidFill>
                  <a:srgbClr val="000000"/>
                </a:solidFill>
              </a:rPr>
              <a:t> </a:t>
            </a:r>
            <a:endParaRPr lang="en-GB" sz="1600" err="1">
              <a:solidFill>
                <a:srgbClr val="000000"/>
              </a:solidFill>
            </a:endParaRPr>
          </a:p>
        </p:txBody>
      </p:sp>
      <p:sp>
        <p:nvSpPr>
          <p:cNvPr id="9" name="BainArrowConfig" hidden="1"/>
          <p:cNvSpPr/>
          <p:nvPr userDrawn="1"/>
        </p:nvSpPr>
        <p:spPr>
          <a:xfrm>
            <a:off x="0" y="5211917"/>
            <a:ext cx="121434" cy="120580"/>
          </a:xfrm>
          <a:prstGeom prst="rect">
            <a:avLst/>
          </a:prstGeom>
          <a:solidFill>
            <a:srgbClr val="D52B1E"/>
          </a:solidFill>
          <a:ln w="12700">
            <a:solidFill>
              <a:srgbClr val="D52B1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bIns="45720" rtlCol="0" anchor="ctr"/>
          <a:lstStyle/>
          <a:p>
            <a:pPr algn="ctr"/>
            <a:r>
              <a:rPr lang="en-GB" sz="1600">
                <a:solidFill>
                  <a:srgbClr val="FFFFFF"/>
                </a:solidFill>
              </a:rPr>
              <a:t> </a:t>
            </a:r>
            <a:endParaRPr lang="en-GB" sz="1600" err="1">
              <a:solidFill>
                <a:srgbClr val="FFFFFF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91F646E-BB53-4895-813E-7E76C4F2F4DD}"/>
              </a:ext>
            </a:extLst>
          </p:cNvPr>
          <p:cNvPicPr/>
          <p:nvPr userDrawn="1"/>
        </p:nvPicPr>
        <p:blipFill>
          <a:blip r:embed="rId12"/>
          <a:stretch>
            <a:fillRect/>
          </a:stretch>
        </p:blipFill>
        <p:spPr>
          <a:xfrm>
            <a:off x="317026" y="6350810"/>
            <a:ext cx="813435" cy="420370"/>
          </a:xfrm>
          <a:prstGeom prst="rect">
            <a:avLst/>
          </a:prstGeom>
        </p:spPr>
      </p:pic>
      <p:sp>
        <p:nvSpPr>
          <p:cNvPr id="16" name="SlideNumber">
            <a:extLst>
              <a:ext uri="{FF2B5EF4-FFF2-40B4-BE49-F238E27FC236}">
                <a16:creationId xmlns:a16="http://schemas.microsoft.com/office/drawing/2014/main" id="{D969274B-27A4-46AD-96B0-B4D7A74B77AC}"/>
              </a:ext>
            </a:extLst>
          </p:cNvPr>
          <p:cNvSpPr>
            <a:spLocks/>
          </p:cNvSpPr>
          <p:nvPr userDrawn="1"/>
        </p:nvSpPr>
        <p:spPr>
          <a:xfrm>
            <a:off x="7461850" y="6090250"/>
            <a:ext cx="2104136" cy="664122"/>
          </a:xfrm>
          <a:prstGeom prst="round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/>
          <a:p>
            <a: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GB" sz="900" b="0" i="0" u="none" strike="noStrike" cap="non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fld id="{BB69BBE8-4DB2-4642-B003-B220ACD5A2FD}" type="slidenum">
              <a:rPr lang="en-GB" sz="900" b="0" i="0" u="none" strike="noStrike" cap="none" smtClean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pPr marR="0" lv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GB" sz="1050" b="0" i="0" u="none" strike="noStrike" cap="none" dirty="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2" descr="Choice Support | Home">
            <a:extLst>
              <a:ext uri="{FF2B5EF4-FFF2-40B4-BE49-F238E27FC236}">
                <a16:creationId xmlns:a16="http://schemas.microsoft.com/office/drawing/2014/main" id="{1DF7E5B4-C5F8-386E-15AA-5BECEB8525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67" y="28787"/>
            <a:ext cx="1413939" cy="74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23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0" r:id="rId2"/>
    <p:sldLayoutId id="2147483667" r:id="rId3"/>
    <p:sldLayoutId id="2147483672" r:id="rId4"/>
    <p:sldLayoutId id="2147483668" r:id="rId5"/>
    <p:sldLayoutId id="2147483673" r:id="rId6"/>
  </p:sldLayoutIdLst>
  <p:hf hdr="0" ftr="0" dt="0"/>
  <p:txStyles>
    <p:titleStyle>
      <a:lvl1pPr algn="l" defTabSz="962950" rtl="0" eaLnBrk="1" latinLnBrk="0" hangingPunct="1">
        <a:spcBef>
          <a:spcPct val="0"/>
        </a:spcBef>
        <a:buNone/>
        <a:defRPr sz="2000" b="1" kern="1200">
          <a:solidFill>
            <a:srgbClr val="582E91"/>
          </a:solidFill>
          <a:latin typeface="+mn-lt"/>
          <a:ea typeface="+mj-ea"/>
          <a:cs typeface="+mj-cs"/>
        </a:defRPr>
      </a:lvl1pPr>
    </p:titleStyle>
    <p:bodyStyle>
      <a:lvl1pPr marL="270000" marR="0" indent="-270000" algn="l" defTabSz="962696" rtl="0" eaLnBrk="1" fontAlgn="base" latinLnBrk="0" hangingPunct="1">
        <a:lnSpc>
          <a:spcPct val="100000"/>
        </a:lnSpc>
        <a:spcBef>
          <a:spcPct val="40000"/>
        </a:spcBef>
        <a:spcAft>
          <a:spcPct val="0"/>
        </a:spcAft>
        <a:buClr>
          <a:srgbClr val="6600CC"/>
        </a:buClr>
        <a:buSzPct val="100000"/>
        <a:buFont typeface="Verdana" pitchFamily="34" charset="0"/>
        <a:buChar char="•"/>
        <a:tabLst/>
        <a:defRPr kumimoji="0" lang="en-US" altLang="zh-CN" sz="1400" b="0" i="0" u="none" strike="noStrike" kern="1200" cap="none" spc="0" normalizeH="0" baseline="0" noProof="1">
          <a:ln>
            <a:noFill/>
          </a:ln>
          <a:solidFill>
            <a:schemeClr val="tx1"/>
          </a:solidFill>
          <a:effectLst/>
          <a:uLnTx/>
          <a:uFillTx/>
          <a:latin typeface="+mn-lt"/>
          <a:ea typeface="+mn-ea"/>
          <a:cs typeface="+mn-cs"/>
        </a:defRPr>
      </a:lvl1pPr>
      <a:lvl2pPr marL="630000" marR="0" indent="-270000" algn="l" defTabSz="96269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System Font"/>
        <a:buChar char="–"/>
        <a:tabLst/>
        <a:defRPr lang="en-CA" altLang="zh-CN" sz="1400" kern="1200" baseline="0" noProof="1">
          <a:solidFill>
            <a:schemeClr val="tx1"/>
          </a:solidFill>
          <a:latin typeface="+mn-lt"/>
          <a:ea typeface="+mn-ea"/>
          <a:cs typeface="+mn-cs"/>
        </a:defRPr>
      </a:lvl2pPr>
      <a:lvl3pPr marL="990000" marR="0" indent="-269875" algn="l" defTabSz="96269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Font typeface="System Font"/>
        <a:buChar char="–"/>
        <a:tabLst/>
        <a:defRPr lang="zh-CN" altLang="en-US" sz="1400" kern="1200" noProof="1">
          <a:solidFill>
            <a:schemeClr val="tx1"/>
          </a:solidFill>
          <a:latin typeface="+mn-lt"/>
          <a:ea typeface="+mn-ea"/>
          <a:cs typeface="+mn-cs"/>
        </a:defRPr>
      </a:lvl3pPr>
      <a:lvl4pPr marL="1350000" marR="0" indent="-269875" algn="l" defTabSz="96295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 typeface="System Font"/>
        <a:buChar char="–"/>
        <a:tabLst/>
        <a:defRPr lang="en-CA" altLang="zh-CN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10000" indent="-269875" algn="l" defTabSz="962950" rtl="0" eaLnBrk="1" latinLnBrk="0" hangingPunct="1">
        <a:spcBef>
          <a:spcPct val="20000"/>
        </a:spcBef>
        <a:buFont typeface="System Font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648113" indent="-240738" algn="l" defTabSz="962950" rtl="0" eaLnBrk="1" latinLnBrk="0" hangingPunct="1">
        <a:spcBef>
          <a:spcPct val="20000"/>
        </a:spcBef>
        <a:buFont typeface="Arial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6pPr>
      <a:lvl7pPr marL="3129588" indent="-240738" algn="l" defTabSz="962950" rtl="0" eaLnBrk="1" latinLnBrk="0" hangingPunct="1">
        <a:spcBef>
          <a:spcPct val="20000"/>
        </a:spcBef>
        <a:buFont typeface="Arial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7pPr>
      <a:lvl8pPr marL="3611064" indent="-240738" algn="l" defTabSz="962950" rtl="0" eaLnBrk="1" latinLnBrk="0" hangingPunct="1">
        <a:spcBef>
          <a:spcPct val="20000"/>
        </a:spcBef>
        <a:buFont typeface="Arial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8pPr>
      <a:lvl9pPr marL="4092538" indent="-240738" algn="l" defTabSz="962950" rtl="0" eaLnBrk="1" latinLnBrk="0" hangingPunct="1">
        <a:spcBef>
          <a:spcPct val="20000"/>
        </a:spcBef>
        <a:buFont typeface="Arial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2950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1pPr>
      <a:lvl2pPr marL="481475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962950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444425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4pPr>
      <a:lvl5pPr marL="1925900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5pPr>
      <a:lvl6pPr marL="2407375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6pPr>
      <a:lvl7pPr marL="2888851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7pPr>
      <a:lvl8pPr marL="3370325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8pPr>
      <a:lvl9pPr marL="3851801" algn="l" defTabSz="962950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822">
          <p15:clr>
            <a:srgbClr val="F26B43"/>
          </p15:clr>
        </p15:guide>
        <p15:guide id="6" orient="horz" pos="4011">
          <p15:clr>
            <a:srgbClr val="F26B43"/>
          </p15:clr>
        </p15:guide>
        <p15:guide id="7" pos="214">
          <p15:clr>
            <a:srgbClr val="F26B43"/>
          </p15:clr>
        </p15:guide>
        <p15:guide id="8" pos="6026">
          <p15:clr>
            <a:srgbClr val="F26B43"/>
          </p15:clr>
        </p15:guide>
        <p15:guide id="9" orient="horz" pos="37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hyperlink" Target="http://www.flatico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6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image" Target="../media/image6.png"/><Relationship Id="rId2" Type="http://schemas.openxmlformats.org/officeDocument/2006/relationships/hyperlink" Target="http://www.flatico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hoice Support | Home">
            <a:extLst>
              <a:ext uri="{FF2B5EF4-FFF2-40B4-BE49-F238E27FC236}">
                <a16:creationId xmlns:a16="http://schemas.microsoft.com/office/drawing/2014/main" id="{EE354272-A46D-AC78-ECB5-2123D776E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765" y="3367836"/>
            <a:ext cx="2450783" cy="128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8016" y="3502171"/>
            <a:ext cx="8089967" cy="328579"/>
          </a:xfrm>
        </p:spPr>
        <p:txBody>
          <a:bodyPr anchor="t"/>
          <a:lstStyle/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April 2023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494" y="1604846"/>
            <a:ext cx="8188458" cy="1125800"/>
          </a:xfrm>
        </p:spPr>
        <p:txBody>
          <a:bodyPr/>
          <a:lstStyle/>
          <a:p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/>
              <a:t>Digital Transformation Programme</a:t>
            </a:r>
            <a:br>
              <a:rPr lang="en-GB" sz="2800" dirty="0">
                <a:solidFill>
                  <a:schemeClr val="tx1"/>
                </a:solidFill>
              </a:rPr>
            </a:b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</a:rPr>
              <a:t>Logo re-design</a:t>
            </a:r>
            <a:endParaRPr lang="en-GB" sz="2800" u="sng" strike="sngStrike" dirty="0">
              <a:solidFill>
                <a:schemeClr val="tx1"/>
              </a:solidFill>
            </a:endParaRPr>
          </a:p>
        </p:txBody>
      </p:sp>
      <p:sp>
        <p:nvSpPr>
          <p:cNvPr id="5" name="BainBulletsConfiguration" hidden="1"/>
          <p:cNvSpPr txBox="1"/>
          <p:nvPr/>
        </p:nvSpPr>
        <p:spPr>
          <a:xfrm>
            <a:off x="150960" y="-169186"/>
            <a:ext cx="9363310" cy="108491"/>
          </a:xfrm>
          <a:prstGeom prst="rect">
            <a:avLst/>
          </a:prstGeom>
          <a:noFill/>
        </p:spPr>
        <p:txBody>
          <a:bodyPr vert="horz" wrap="square" lIns="48154" rIns="48154" rtlCol="0">
            <a:spAutoFit/>
          </a:bodyPr>
          <a:lstStyle/>
          <a:p>
            <a:endParaRPr lang="en-GB" sz="105" dirty="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CF4A36-F33E-4117-B372-28A76E6F9C0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17026" y="6350810"/>
            <a:ext cx="813435" cy="42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41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ew Era of Digital Transformation – Upcoming Webinar / Blogs / Perficient">
            <a:extLst>
              <a:ext uri="{FF2B5EF4-FFF2-40B4-BE49-F238E27FC236}">
                <a16:creationId xmlns:a16="http://schemas.microsoft.com/office/drawing/2014/main" id="{B2A44D44-DCC8-18DD-F7E7-AC776C20C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1538288"/>
            <a:ext cx="65151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C3E92B-7C76-5DF7-601C-E6371203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Concept 2</a:t>
            </a:r>
          </a:p>
        </p:txBody>
      </p:sp>
    </p:spTree>
    <p:extLst>
      <p:ext uri="{BB962C8B-B14F-4D97-AF65-F5344CB8AC3E}">
        <p14:creationId xmlns:p14="http://schemas.microsoft.com/office/powerpoint/2010/main" val="556044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3E92B-7C76-5DF7-601C-E6371203C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Concept 3</a:t>
            </a:r>
          </a:p>
        </p:txBody>
      </p:sp>
      <p:pic>
        <p:nvPicPr>
          <p:cNvPr id="1028" name="Picture 4" descr="SAP Enterprise Resource Planning (ERP) construction concept module vector icons">
            <a:extLst>
              <a:ext uri="{FF2B5EF4-FFF2-40B4-BE49-F238E27FC236}">
                <a16:creationId xmlns:a16="http://schemas.microsoft.com/office/drawing/2014/main" id="{7CC360B6-EFF4-1DF7-DAF2-5408CCAD9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948" y="1086948"/>
            <a:ext cx="4684105" cy="468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123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DCA97-59DA-9DB1-4391-8A3F3B6E2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Icon examples: style – </a:t>
            </a:r>
            <a:r>
              <a:rPr lang="en-GB" dirty="0">
                <a:hlinkClick r:id="rId2"/>
              </a:rPr>
              <a:t>www.flaticon.com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561D9-073A-C3F3-D675-91B745D744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All programme materials are aligned with this pastel / soft style of icon – all found on </a:t>
            </a:r>
            <a:r>
              <a:rPr lang="en-GB" dirty="0">
                <a:hlinkClick r:id="rId2"/>
              </a:rPr>
              <a:t>www.flaticon.com</a:t>
            </a:r>
            <a:r>
              <a:rPr lang="en-GB" dirty="0"/>
              <a:t> for free</a:t>
            </a:r>
          </a:p>
          <a:p>
            <a:endParaRPr lang="en-GB" dirty="0"/>
          </a:p>
          <a:p>
            <a:pPr marL="363300" lvl="1" indent="0">
              <a:buFont typeface="System Font"/>
              <a:buNone/>
            </a:pPr>
            <a:r>
              <a:rPr lang="en-GB" u="sng" dirty="0"/>
              <a:t>Primary	</a:t>
            </a:r>
          </a:p>
          <a:p>
            <a:pPr lvl="1"/>
            <a:r>
              <a:rPr lang="en-GB" dirty="0"/>
              <a:t>Time savings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Connectivity (</a:t>
            </a:r>
            <a:r>
              <a:rPr lang="en-GB" dirty="0" err="1"/>
              <a:t>wifi</a:t>
            </a:r>
            <a:r>
              <a:rPr lang="en-GB" dirty="0"/>
              <a:t>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Devices (mobile / hand-held)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Care / support for the People We Support [love heart - green for health and care; possibly ]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Systems / data (that talk to each other)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Happy staff</a:t>
            </a:r>
          </a:p>
          <a:p>
            <a:pPr marL="363300" lvl="1" indent="0">
              <a:buFont typeface="System Font"/>
              <a:buNone/>
            </a:pPr>
            <a:endParaRPr lang="en-GB" u="sng" dirty="0"/>
          </a:p>
          <a:p>
            <a:pPr marL="363300" lvl="1" indent="0">
              <a:buFont typeface="System Font"/>
              <a:buNone/>
            </a:pPr>
            <a:r>
              <a:rPr lang="en-GB" u="sng" dirty="0"/>
              <a:t>Secondary</a:t>
            </a:r>
          </a:p>
          <a:p>
            <a:pPr lvl="1"/>
            <a:r>
              <a:rPr lang="en-GB" dirty="0"/>
              <a:t>Data and information (2-way)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Performance improvement</a:t>
            </a:r>
          </a:p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B7C5B9-0CD2-3DE1-EE20-9A347EF0C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314" y="1407691"/>
            <a:ext cx="797395" cy="79739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E1085C-034A-A91D-C3BA-1F7DA7208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325" y="1389761"/>
            <a:ext cx="797395" cy="7973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5A6B35A-F224-8902-0264-8D528848A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1022" y="2386095"/>
            <a:ext cx="905667" cy="9056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7E7A352-0F4A-6B5B-5688-4DF84699C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2736" y="3085417"/>
            <a:ext cx="629927" cy="629927"/>
          </a:xfrm>
          <a:prstGeom prst="rect">
            <a:avLst/>
          </a:prstGeom>
        </p:spPr>
      </p:pic>
      <p:pic>
        <p:nvPicPr>
          <p:cNvPr id="25" name="Picture 2" descr="Settings ">
            <a:extLst>
              <a:ext uri="{FF2B5EF4-FFF2-40B4-BE49-F238E27FC236}">
                <a16:creationId xmlns:a16="http://schemas.microsoft.com/office/drawing/2014/main" id="{8BC45773-8CFA-815A-7F92-57E36D675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522" y="3566239"/>
            <a:ext cx="695935" cy="69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D79503D-5467-7255-4F9F-A7B5ACF139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6118" y="4867032"/>
            <a:ext cx="659005" cy="65900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34ECB68-ABC0-44F3-D8B1-14EF4E5D7A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75029" y="2215051"/>
            <a:ext cx="599095" cy="59909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6ACD38-9B2F-D649-DCA6-6C6D01454F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0009" y="2242282"/>
            <a:ext cx="544632" cy="5446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3EEF7C9-900A-8E8D-DE48-2762F03BB8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96585" y="4088139"/>
            <a:ext cx="797395" cy="797395"/>
          </a:xfrm>
          <a:prstGeom prst="rect">
            <a:avLst/>
          </a:prstGeom>
        </p:spPr>
      </p:pic>
      <p:pic>
        <p:nvPicPr>
          <p:cNvPr id="45" name="Picture 10" descr="Performance ">
            <a:extLst>
              <a:ext uri="{FF2B5EF4-FFF2-40B4-BE49-F238E27FC236}">
                <a16:creationId xmlns:a16="http://schemas.microsoft.com/office/drawing/2014/main" id="{AA9C162F-8B79-6792-67BA-40CFB3CA1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823" y="4142733"/>
            <a:ext cx="688207" cy="6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D7E81E1-13F6-EC09-6D7B-DB408DA16B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89688" y="4855714"/>
            <a:ext cx="724906" cy="724906"/>
          </a:xfrm>
          <a:prstGeom prst="rect">
            <a:avLst/>
          </a:prstGeom>
        </p:spPr>
      </p:pic>
      <p:pic>
        <p:nvPicPr>
          <p:cNvPr id="51" name="Picture 2" descr="Manager">
            <a:extLst>
              <a:ext uri="{FF2B5EF4-FFF2-40B4-BE49-F238E27FC236}">
                <a16:creationId xmlns:a16="http://schemas.microsoft.com/office/drawing/2014/main" id="{E459A9DE-3EFB-1A93-1A7F-1B47CFA92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709" y="5446650"/>
            <a:ext cx="757028" cy="75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424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DCA97-59DA-9DB1-4391-8A3F3B6E2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Icon examples: style – </a:t>
            </a:r>
            <a:r>
              <a:rPr lang="en-GB" dirty="0">
                <a:hlinkClick r:id="rId2"/>
              </a:rPr>
              <a:t>www.flaticon.com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561D9-073A-C3F3-D675-91B745D744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All programme materials are aligned with this pastel / soft style of icon – all found on </a:t>
            </a:r>
            <a:r>
              <a:rPr lang="en-GB" dirty="0">
                <a:hlinkClick r:id="rId2"/>
              </a:rPr>
              <a:t>www.flaticon.com</a:t>
            </a:r>
            <a:r>
              <a:rPr lang="en-GB" dirty="0"/>
              <a:t> for free</a:t>
            </a:r>
          </a:p>
        </p:txBody>
      </p:sp>
      <p:pic>
        <p:nvPicPr>
          <p:cNvPr id="6" name="Picture 10" descr="Performance ">
            <a:extLst>
              <a:ext uri="{FF2B5EF4-FFF2-40B4-BE49-F238E27FC236}">
                <a16:creationId xmlns:a16="http://schemas.microsoft.com/office/drawing/2014/main" id="{B5786605-4B6D-60CF-ADFC-893C4734C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557" y="136204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Productivity ">
            <a:extLst>
              <a:ext uri="{FF2B5EF4-FFF2-40B4-BE49-F238E27FC236}">
                <a16:creationId xmlns:a16="http://schemas.microsoft.com/office/drawing/2014/main" id="{65E66938-5A2C-CDF9-0BEA-46693E88A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66" y="15265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erver ">
            <a:extLst>
              <a:ext uri="{FF2B5EF4-FFF2-40B4-BE49-F238E27FC236}">
                <a16:creationId xmlns:a16="http://schemas.microsoft.com/office/drawing/2014/main" id="{8356E983-3FE7-8729-3D06-3BD61811F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009" y="3550049"/>
            <a:ext cx="522388" cy="52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Responsive ">
            <a:extLst>
              <a:ext uri="{FF2B5EF4-FFF2-40B4-BE49-F238E27FC236}">
                <a16:creationId xmlns:a16="http://schemas.microsoft.com/office/drawing/2014/main" id="{C6FD11E0-7F0B-103E-858A-9BC8F98FC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089" y="3265450"/>
            <a:ext cx="730993" cy="73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anager">
            <a:extLst>
              <a:ext uri="{FF2B5EF4-FFF2-40B4-BE49-F238E27FC236}">
                <a16:creationId xmlns:a16="http://schemas.microsoft.com/office/drawing/2014/main" id="{5FA8FB61-865C-4E7D-7F73-92BDFC08B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775" y="3201643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ealthcare and medical ">
            <a:extLst>
              <a:ext uri="{FF2B5EF4-FFF2-40B4-BE49-F238E27FC236}">
                <a16:creationId xmlns:a16="http://schemas.microsoft.com/office/drawing/2014/main" id="{DD15B59E-7A2F-0F5D-FC35-BDD7BD0EA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300" y="15265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rainstorm ">
            <a:extLst>
              <a:ext uri="{FF2B5EF4-FFF2-40B4-BE49-F238E27FC236}">
                <a16:creationId xmlns:a16="http://schemas.microsoft.com/office/drawing/2014/main" id="{0E501A96-1A9B-1EC3-015A-BC9D12E6D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586" y="2632069"/>
            <a:ext cx="688207" cy="6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>
            <a:extLst>
              <a:ext uri="{FF2B5EF4-FFF2-40B4-BE49-F238E27FC236}">
                <a16:creationId xmlns:a16="http://schemas.microsoft.com/office/drawing/2014/main" id="{156EAB9B-521F-187B-2878-9F20F0061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77" y="1705136"/>
            <a:ext cx="926933" cy="92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4968F04C-FC51-507A-2AA8-1CDA70BBA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21" y="4684811"/>
            <a:ext cx="1051306" cy="105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>
            <a:extLst>
              <a:ext uri="{FF2B5EF4-FFF2-40B4-BE49-F238E27FC236}">
                <a16:creationId xmlns:a16="http://schemas.microsoft.com/office/drawing/2014/main" id="{AF85CC83-2596-E5B2-1329-3B5691313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150" y="4329250"/>
            <a:ext cx="603100" cy="6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ealthcare and medical ">
            <a:extLst>
              <a:ext uri="{FF2B5EF4-FFF2-40B4-BE49-F238E27FC236}">
                <a16:creationId xmlns:a16="http://schemas.microsoft.com/office/drawing/2014/main" id="{DB0E3B1C-CDC1-EE7A-51AE-F9F77B39DF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7" b="34597"/>
          <a:stretch/>
        </p:blipFill>
        <p:spPr bwMode="auto">
          <a:xfrm>
            <a:off x="4621479" y="4918903"/>
            <a:ext cx="663041" cy="79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13807E-1CDD-79E4-F7CE-34422A7A0C1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4120" y="4834052"/>
            <a:ext cx="629927" cy="629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08E4E8-4593-23B1-B39F-51EBA16B15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5763" y="4992211"/>
            <a:ext cx="1284214" cy="128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6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97052C-B479-7571-E991-F852B0712ABF}"/>
              </a:ext>
            </a:extLst>
          </p:cNvPr>
          <p:cNvSpPr txBox="1">
            <a:spLocks/>
          </p:cNvSpPr>
          <p:nvPr/>
        </p:nvSpPr>
        <p:spPr>
          <a:xfrm>
            <a:off x="495300" y="2822790"/>
            <a:ext cx="8467473" cy="769760"/>
          </a:xfrm>
          <a:prstGeom prst="rect">
            <a:avLst/>
          </a:prstGeom>
        </p:spPr>
        <p:txBody>
          <a:bodyPr vert="horz" lIns="85195" tIns="42597" rIns="85195" bIns="42597" rtlCol="0">
            <a:noAutofit/>
          </a:bodyPr>
          <a:lstStyle>
            <a:lvl1pPr marL="265113" marR="0" indent="-265113" algn="l" defTabSz="962696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Verdana" pitchFamily="34" charset="0"/>
              <a:buChar char="•"/>
              <a:tabLst/>
              <a:def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30000" marR="0" indent="-266700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marR="0" indent="-265113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zh-CN" altLang="en-US" sz="14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265113" algn="l" defTabSz="9629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0000" indent="-265113" algn="l" defTabSz="962950" rtl="0" eaLnBrk="1" latinLnBrk="0" hangingPunct="1">
              <a:spcBef>
                <a:spcPct val="20000"/>
              </a:spcBef>
              <a:buFont typeface="System Font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8113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58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1064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253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ct val="40000"/>
              </a:spcBef>
              <a:buClr>
                <a:srgbClr val="000000"/>
              </a:buClr>
              <a:buNone/>
            </a:pPr>
            <a:r>
              <a:rPr lang="en-GB" sz="2400" b="1" dirty="0"/>
              <a:t>Background context</a:t>
            </a:r>
          </a:p>
          <a:p>
            <a:pPr lvl="1"/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804242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BFCAEC2-8505-8BD9-EF24-494402643A1D}"/>
              </a:ext>
            </a:extLst>
          </p:cNvPr>
          <p:cNvSpPr/>
          <p:nvPr/>
        </p:nvSpPr>
        <p:spPr>
          <a:xfrm>
            <a:off x="1226976" y="985541"/>
            <a:ext cx="8108019" cy="3894468"/>
          </a:xfrm>
          <a:prstGeom prst="roundRect">
            <a:avLst>
              <a:gd name="adj" fmla="val 8873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45720" rIns="72000" bIns="45720" rtlCol="0" anchor="ctr"/>
          <a:lstStyle/>
          <a:p>
            <a:pPr algn="ctr"/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1DCA97-59DA-9DB1-4391-8A3F3B6E2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Introduction – Building our digital transformation vision of 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B0D66-DC92-81BA-520F-32AF934BD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337961" y="829249"/>
            <a:ext cx="7901239" cy="5111610"/>
          </a:xfrm>
        </p:spPr>
        <p:txBody>
          <a:bodyPr/>
          <a:lstStyle/>
          <a:p>
            <a:pPr marL="0" indent="0">
              <a:buNone/>
            </a:pPr>
            <a:endParaRPr lang="en-GB" sz="2000" b="1" dirty="0"/>
          </a:p>
          <a:p>
            <a:pPr marL="0" indent="0">
              <a:buNone/>
            </a:pPr>
            <a:r>
              <a:rPr lang="en-GB" sz="2000" b="1" dirty="0"/>
              <a:t>What are we doing and why?</a:t>
            </a:r>
          </a:p>
          <a:p>
            <a:r>
              <a:rPr lang="en-GB" sz="1800" dirty="0"/>
              <a:t>As part of our strategic and business plan, </a:t>
            </a:r>
            <a:r>
              <a:rPr lang="en-GB" sz="1800" b="1" dirty="0"/>
              <a:t>we are putting together a ‘case for change’ for an exciting digital transformation programme</a:t>
            </a:r>
            <a:endParaRPr lang="en-GB" sz="1800" dirty="0"/>
          </a:p>
          <a:p>
            <a:r>
              <a:rPr lang="en-GB" sz="1800" dirty="0"/>
              <a:t>This will include </a:t>
            </a:r>
            <a:r>
              <a:rPr lang="en-GB" sz="1800" b="1" dirty="0"/>
              <a:t>redesigning the way we work from the bottom up, with our purpose at the core and centre, and introducing or replacing a number of new tools and systems to make our working lives easier. </a:t>
            </a:r>
          </a:p>
          <a:p>
            <a:r>
              <a:rPr lang="en-GB" sz="1800" b="1" dirty="0"/>
              <a:t>We believe that this </a:t>
            </a:r>
            <a:r>
              <a:rPr lang="en-GB" sz="1800" b="1" i="1" dirty="0"/>
              <a:t>digital transformation </a:t>
            </a:r>
            <a:r>
              <a:rPr lang="en-GB" sz="1800" b="1" dirty="0"/>
              <a:t>programme will transform the way we work, </a:t>
            </a:r>
            <a:r>
              <a:rPr lang="en-GB" sz="1800" dirty="0"/>
              <a:t>freeing up front-line staff’s time by reducing the administrative burden, giving staff and management timely and accurate accessible information that they need to deliver on our purpose and move decision-making closer to the People We Support, and increasing transparency.</a:t>
            </a:r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4657D370-8349-2DD7-C84E-8CB8BAC3D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42" y="1160159"/>
            <a:ext cx="603100" cy="6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DBFB4D-6390-3513-322F-1379ECA38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46" y="1938377"/>
            <a:ext cx="641583" cy="64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76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6275D7-370F-9947-9780-BD35F4510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93167"/>
            <a:ext cx="8006645" cy="612560"/>
          </a:xfrm>
        </p:spPr>
        <p:txBody>
          <a:bodyPr anchor="ctr"/>
          <a:lstStyle/>
          <a:p>
            <a:r>
              <a:rPr lang="en-GB" dirty="0"/>
              <a:t>An overview of the Digital Transformation Programme (DTP) rich picture</a:t>
            </a:r>
            <a:endParaRPr lang="en-GB" baseline="30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8D8A97-D228-3796-4B6F-B0ECB17266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20139" y="1505064"/>
            <a:ext cx="6018838" cy="4258274"/>
          </a:xfrm>
          <a:prstGeom prst="rect">
            <a:avLst/>
          </a:prstGeom>
        </p:spPr>
      </p:pic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4E2EC648-AE02-6147-4962-4F9C6CAA7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9252" y="806032"/>
            <a:ext cx="9207569" cy="443157"/>
          </a:xfrm>
        </p:spPr>
        <p:txBody>
          <a:bodyPr/>
          <a:lstStyle/>
          <a:p>
            <a:r>
              <a:rPr lang="en-GB" sz="1200" dirty="0"/>
              <a:t>Based on vision development sessions with ~40 individuals from across all functions (including the SLT), </a:t>
            </a:r>
            <a:r>
              <a:rPr lang="en-GB" sz="1200" b="1" dirty="0"/>
              <a:t>we have translated our Digital Transformation vision into a ‘rich picture’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C6A193-B74F-49E6-179C-6A30BAB55CC9}"/>
              </a:ext>
            </a:extLst>
          </p:cNvPr>
          <p:cNvSpPr txBox="1">
            <a:spLocks/>
          </p:cNvSpPr>
          <p:nvPr/>
        </p:nvSpPr>
        <p:spPr>
          <a:xfrm>
            <a:off x="346379" y="1215091"/>
            <a:ext cx="2345064" cy="443157"/>
          </a:xfrm>
          <a:prstGeom prst="rect">
            <a:avLst/>
          </a:prstGeom>
        </p:spPr>
        <p:txBody>
          <a:bodyPr vert="horz" lIns="85195" tIns="42597" rIns="85195" bIns="42597" rtlCol="0">
            <a:noAutofit/>
          </a:bodyPr>
          <a:lstStyle>
            <a:lvl1pPr marL="265113" marR="0" indent="-265113" algn="l" defTabSz="962696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Verdana" pitchFamily="34" charset="0"/>
              <a:buChar char="•"/>
              <a:tabLst/>
              <a:def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30000" marR="0" indent="-266700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marR="0" indent="-265113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zh-CN" altLang="en-US" sz="14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265113" algn="l" defTabSz="9629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0000" indent="-265113" algn="l" defTabSz="962950" rtl="0" eaLnBrk="1" latinLnBrk="0" hangingPunct="1">
              <a:spcBef>
                <a:spcPct val="20000"/>
              </a:spcBef>
              <a:buFont typeface="System Font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8113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58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1064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253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/>
              <a:t>This includes </a:t>
            </a:r>
            <a:r>
              <a:rPr lang="en-GB" sz="1200" b="1" dirty="0"/>
              <a:t>a number of key elements</a:t>
            </a:r>
            <a:r>
              <a:rPr lang="en-GB" sz="1200" dirty="0"/>
              <a:t>:</a:t>
            </a:r>
          </a:p>
          <a:p>
            <a:pPr lvl="1"/>
            <a:r>
              <a:rPr lang="en-GB" sz="1200" dirty="0"/>
              <a:t>Where we are now</a:t>
            </a:r>
          </a:p>
          <a:p>
            <a:pPr lvl="1"/>
            <a:r>
              <a:rPr lang="en-GB" sz="1200" dirty="0"/>
              <a:t>The transformation programme</a:t>
            </a:r>
          </a:p>
          <a:p>
            <a:pPr lvl="1"/>
            <a:r>
              <a:rPr lang="en-GB" sz="1200" dirty="0"/>
              <a:t>The digital future(s) for: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1200" dirty="0"/>
              <a:t>Operations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1200" dirty="0"/>
              <a:t>Central functions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1200" dirty="0"/>
              <a:t>Families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1200" dirty="0"/>
              <a:t>External organisations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1200" dirty="0"/>
              <a:t>Potential staff</a:t>
            </a:r>
          </a:p>
          <a:p>
            <a:r>
              <a:rPr lang="en-GB" altLang="zh-CN" sz="1200" b="1" dirty="0"/>
              <a:t>And the journey to get there:</a:t>
            </a:r>
            <a:endParaRPr lang="en-GB" altLang="zh-CN" sz="1200" dirty="0"/>
          </a:p>
          <a:p>
            <a:pPr lvl="1"/>
            <a:r>
              <a:rPr lang="en-GB" altLang="zh-CN" sz="1200" dirty="0"/>
              <a:t>Where we are now </a:t>
            </a:r>
          </a:p>
          <a:p>
            <a:pPr lvl="1"/>
            <a:r>
              <a:rPr lang="en-GB" altLang="zh-CN" sz="1200" dirty="0"/>
              <a:t>What we are going to do </a:t>
            </a:r>
          </a:p>
          <a:p>
            <a:pPr lvl="1"/>
            <a:r>
              <a:rPr lang="en-GB" altLang="zh-CN" sz="1200" dirty="0"/>
              <a:t>How we will do it</a:t>
            </a:r>
          </a:p>
          <a:p>
            <a:pPr marL="363300" lvl="1" indent="0">
              <a:buNone/>
            </a:pPr>
            <a:r>
              <a:rPr lang="en-GB" altLang="zh-CN" sz="1200" dirty="0"/>
              <a:t>And then… </a:t>
            </a:r>
          </a:p>
          <a:p>
            <a:pPr lvl="1"/>
            <a:r>
              <a:rPr lang="en-GB" altLang="zh-CN" sz="1200" dirty="0"/>
              <a:t>What the future changes will look like</a:t>
            </a:r>
          </a:p>
          <a:p>
            <a:pPr lvl="1"/>
            <a:r>
              <a:rPr lang="en-GB" altLang="zh-CN" sz="1200" dirty="0"/>
              <a:t>The difference the various changes they will make to different groups</a:t>
            </a:r>
          </a:p>
          <a:p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606593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EAFD0C-C86B-4353-56EA-9F69D7ABAA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15057" y="642939"/>
            <a:ext cx="7875888" cy="55721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4C3EB4-3F36-FD27-1D56-AA9D1189ED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0969" y="55758"/>
            <a:ext cx="9534213" cy="674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0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97052C-B479-7571-E991-F852B0712ABF}"/>
              </a:ext>
            </a:extLst>
          </p:cNvPr>
          <p:cNvSpPr txBox="1">
            <a:spLocks/>
          </p:cNvSpPr>
          <p:nvPr/>
        </p:nvSpPr>
        <p:spPr>
          <a:xfrm>
            <a:off x="495300" y="2822790"/>
            <a:ext cx="8467473" cy="769760"/>
          </a:xfrm>
          <a:prstGeom prst="rect">
            <a:avLst/>
          </a:prstGeom>
        </p:spPr>
        <p:txBody>
          <a:bodyPr vert="horz" lIns="85195" tIns="42597" rIns="85195" bIns="42597" rtlCol="0">
            <a:noAutofit/>
          </a:bodyPr>
          <a:lstStyle>
            <a:lvl1pPr marL="265113" marR="0" indent="-265113" algn="l" defTabSz="962696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Verdana" pitchFamily="34" charset="0"/>
              <a:buChar char="•"/>
              <a:tabLst/>
              <a:def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30000" marR="0" indent="-266700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marR="0" indent="-265113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zh-CN" altLang="en-US" sz="14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265113" algn="l" defTabSz="9629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0000" indent="-265113" algn="l" defTabSz="962950" rtl="0" eaLnBrk="1" latinLnBrk="0" hangingPunct="1">
              <a:spcBef>
                <a:spcPct val="20000"/>
              </a:spcBef>
              <a:buFont typeface="System Font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8113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58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1064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253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ct val="40000"/>
              </a:spcBef>
              <a:buClr>
                <a:srgbClr val="000000"/>
              </a:buClr>
              <a:buNone/>
            </a:pPr>
            <a:r>
              <a:rPr lang="en-GB" sz="2400" b="1" dirty="0"/>
              <a:t>Design thinking / preferences</a:t>
            </a:r>
          </a:p>
          <a:p>
            <a:pPr lvl="1"/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3408668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DCA97-59DA-9DB1-4391-8A3F3B6E2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/>
              <a:t>Emerging Digital Transformation Programme (DTP) design thinking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561D9-073A-C3F3-D675-91B745D744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Digital Transformation Programme at the centre (“DTP”)</a:t>
            </a:r>
          </a:p>
          <a:p>
            <a:r>
              <a:rPr lang="en-GB" dirty="0"/>
              <a:t>Possibly with 2023+ or with 2023-2025 (likely timelines)</a:t>
            </a:r>
          </a:p>
          <a:p>
            <a:r>
              <a:rPr lang="en-GB" dirty="0"/>
              <a:t>Care sector feel – its’ all about teams and the People We Support being enabled by the new technologies and ways of working</a:t>
            </a:r>
          </a:p>
          <a:p>
            <a:r>
              <a:rPr lang="en-GB" dirty="0"/>
              <a:t>Ring of key elements around it – using the Choice Support colours [6 might work best conscious that this logo will be used in small sizes on programme materials / headers etc.?]</a:t>
            </a:r>
          </a:p>
          <a:p>
            <a:pPr marL="363300" lvl="1" indent="0">
              <a:buNone/>
            </a:pPr>
            <a:endParaRPr lang="en-GB" u="sng" dirty="0"/>
          </a:p>
          <a:p>
            <a:pPr marL="363300" lvl="1" indent="0">
              <a:buNone/>
            </a:pPr>
            <a:r>
              <a:rPr lang="en-GB" u="sng" dirty="0"/>
              <a:t>Primary	</a:t>
            </a:r>
          </a:p>
          <a:p>
            <a:pPr lvl="1"/>
            <a:r>
              <a:rPr lang="en-GB" dirty="0"/>
              <a:t>Time savings</a:t>
            </a:r>
          </a:p>
          <a:p>
            <a:pPr lvl="1"/>
            <a:r>
              <a:rPr lang="en-GB" dirty="0"/>
              <a:t>Connectivity (</a:t>
            </a:r>
            <a:r>
              <a:rPr lang="en-GB" dirty="0" err="1"/>
              <a:t>wifi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Devices (mobile / hand-held)</a:t>
            </a:r>
          </a:p>
          <a:p>
            <a:pPr lvl="1"/>
            <a:r>
              <a:rPr lang="en-GB" dirty="0"/>
              <a:t>Care / support for the People We Support [love heart - green for health and care]</a:t>
            </a:r>
          </a:p>
          <a:p>
            <a:pPr lvl="1"/>
            <a:r>
              <a:rPr lang="en-GB" dirty="0"/>
              <a:t>Systems / data (that talk to each other)</a:t>
            </a:r>
          </a:p>
          <a:p>
            <a:pPr lvl="1"/>
            <a:r>
              <a:rPr lang="en-GB" dirty="0"/>
              <a:t>Happy staff</a:t>
            </a:r>
          </a:p>
          <a:p>
            <a:pPr marL="363300" lvl="1" indent="0">
              <a:buNone/>
            </a:pPr>
            <a:endParaRPr lang="en-GB" u="sng" dirty="0"/>
          </a:p>
          <a:p>
            <a:pPr marL="363300" lvl="1" indent="0">
              <a:buNone/>
            </a:pPr>
            <a:r>
              <a:rPr lang="en-GB" u="sng" dirty="0"/>
              <a:t>Secondary</a:t>
            </a:r>
          </a:p>
          <a:p>
            <a:pPr lvl="1"/>
            <a:r>
              <a:rPr lang="en-GB" dirty="0"/>
              <a:t>Data and information (2-way)</a:t>
            </a:r>
          </a:p>
          <a:p>
            <a:pPr lvl="1"/>
            <a:r>
              <a:rPr lang="en-GB" dirty="0"/>
              <a:t>Performance improvement</a:t>
            </a:r>
          </a:p>
          <a:p>
            <a:pPr lvl="1"/>
            <a:endParaRPr lang="en-GB" dirty="0"/>
          </a:p>
          <a:p>
            <a:r>
              <a:rPr lang="en-GB" dirty="0"/>
              <a:t>Aligned with corporate branding e.g. “DTP” at the centre with the purple colour, other icons using the other palette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0812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97052C-B479-7571-E991-F852B0712ABF}"/>
              </a:ext>
            </a:extLst>
          </p:cNvPr>
          <p:cNvSpPr txBox="1">
            <a:spLocks/>
          </p:cNvSpPr>
          <p:nvPr/>
        </p:nvSpPr>
        <p:spPr>
          <a:xfrm>
            <a:off x="495300" y="2822790"/>
            <a:ext cx="8467473" cy="769760"/>
          </a:xfrm>
          <a:prstGeom prst="rect">
            <a:avLst/>
          </a:prstGeom>
        </p:spPr>
        <p:txBody>
          <a:bodyPr vert="horz" lIns="85195" tIns="42597" rIns="85195" bIns="42597" rtlCol="0">
            <a:noAutofit/>
          </a:bodyPr>
          <a:lstStyle>
            <a:lvl1pPr marL="265113" marR="0" indent="-265113" algn="l" defTabSz="962696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Verdana" pitchFamily="34" charset="0"/>
              <a:buChar char="•"/>
              <a:tabLst/>
              <a:defRPr kumimoji="0" lang="en-US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630000" marR="0" indent="-266700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marR="0" indent="-265113" algn="l" defTabSz="96269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zh-CN" altLang="en-US" sz="14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265113" algn="l" defTabSz="9629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stem Font"/>
              <a:buChar char="–"/>
              <a:tabLst/>
              <a:defRPr lang="en-CA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0000" indent="-265113" algn="l" defTabSz="962950" rtl="0" eaLnBrk="1" latinLnBrk="0" hangingPunct="1">
              <a:spcBef>
                <a:spcPct val="20000"/>
              </a:spcBef>
              <a:buFont typeface="System Font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8113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58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1064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2538" indent="-240738" algn="l" defTabSz="9629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ct val="40000"/>
              </a:spcBef>
              <a:buClr>
                <a:srgbClr val="000000"/>
              </a:buClr>
              <a:buNone/>
            </a:pPr>
            <a:r>
              <a:rPr lang="en-GB" sz="2400" b="1" dirty="0"/>
              <a:t>Example logos / designs</a:t>
            </a:r>
          </a:p>
          <a:p>
            <a:pPr lvl="1"/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4129882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ogo design for NGO client in Pune, India. ALMS NGO. | Graphic design ...">
            <a:extLst>
              <a:ext uri="{FF2B5EF4-FFF2-40B4-BE49-F238E27FC236}">
                <a16:creationId xmlns:a16="http://schemas.microsoft.com/office/drawing/2014/main" id="{9661EF83-82CE-2780-A5F8-B752F3011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4A1D89-081C-0643-F41A-E91AB3E42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9" y="103111"/>
            <a:ext cx="7918521" cy="61256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Concept 1</a:t>
            </a:r>
          </a:p>
        </p:txBody>
      </p:sp>
    </p:spTree>
    <p:extLst>
      <p:ext uri="{BB962C8B-B14F-4D97-AF65-F5344CB8AC3E}">
        <p14:creationId xmlns:p14="http://schemas.microsoft.com/office/powerpoint/2010/main" val="23698156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" val="Warsaw"/>
  <p:tag name="MEKKOFORMATS" val="&lt;MekkoFormats&gt;&lt;NumberFormat DecimalSeparator=&quot;.&quot; ThousandSeparator=&quot;,&quot; NegativeNumberFormat=&quot;1&quot; /&gt;&lt;Font&gt;&lt;Output_Font_Name Default=&quot;Verdana&quot; UsePPTTheme=&quot;True&quot; /&gt;&lt;/Font&gt;&lt;/MekkoFormats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BODYINDENTATION" val="0;21.37504;35.87496;45.25;60.25;82.87504;97.92001;114.48;"/>
  <p:tag name="VCT-BULLETVISIBILITY" val="G****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2/17/2012 10:48:32 AM"/>
  <p:tag name="VCT-TEMPLATE" val="Bain Letter.potx"/>
  <p:tag name="VCTMASTER" val="Bain Letter"/>
  <p:tag name="VCTORDER" val="1"/>
</p:tagLst>
</file>

<file path=ppt/theme/theme1.xml><?xml version="1.0" encoding="utf-8"?>
<a:theme xmlns:a="http://schemas.openxmlformats.org/drawingml/2006/main" name="Challenge_A4n">
  <a:themeElements>
    <a:clrScheme name="chall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52B1E"/>
      </a:accent1>
      <a:accent2>
        <a:srgbClr val="000000"/>
      </a:accent2>
      <a:accent3>
        <a:srgbClr val="696969"/>
      </a:accent3>
      <a:accent4>
        <a:srgbClr val="969696"/>
      </a:accent4>
      <a:accent5>
        <a:srgbClr val="C8C8C8"/>
      </a:accent5>
      <a:accent6>
        <a:srgbClr val="FFFFFF"/>
      </a:accent6>
      <a:hlink>
        <a:srgbClr val="000000"/>
      </a:hlink>
      <a:folHlink>
        <a:srgbClr val="69696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 w="19050">
          <a:noFill/>
        </a:ln>
      </a:spPr>
      <a:bodyPr lIns="72000" tIns="45720" rIns="72000" bIns="45720" rtlCol="0" anchor="ctr"/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rgbClr val="08080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45720" rIns="45720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hallenge_A4n.potx" id="{F8BF23D5-9E5C-4B13-9DE0-26DBB50A6A30}" vid="{86084684-E34D-4A21-9F63-6010A44766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481B455A8E2E418D46DD7B699D23AC" ma:contentTypeVersion="4" ma:contentTypeDescription="Create a new document." ma:contentTypeScope="" ma:versionID="47d92012dc1305f308f34175eb382ef5">
  <xsd:schema xmlns:xsd="http://www.w3.org/2001/XMLSchema" xmlns:xs="http://www.w3.org/2001/XMLSchema" xmlns:p="http://schemas.microsoft.com/office/2006/metadata/properties" xmlns:ns2="cb62f49e-25fd-4d32-bf2b-e2ff9bee2504" xmlns:ns3="3a3bcabb-d009-4059-87db-6f1c47615934" targetNamespace="http://schemas.microsoft.com/office/2006/metadata/properties" ma:root="true" ma:fieldsID="8309d7a5cc9f131dac63f69dcd1fd998" ns2:_="" ns3:_="">
    <xsd:import namespace="cb62f49e-25fd-4d32-bf2b-e2ff9bee2504"/>
    <xsd:import namespace="3a3bcabb-d009-4059-87db-6f1c476159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62f49e-25fd-4d32-bf2b-e2ff9bee25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3bcabb-d009-4059-87db-6f1c4761593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DEDE66-B16D-42F6-896F-1FB3624118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E1E41A-4485-4736-91F3-A4BE992849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62f49e-25fd-4d32-bf2b-e2ff9bee2504"/>
    <ds:schemaRef ds:uri="3a3bcabb-d009-4059-87db-6f1c476159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399F02-E184-4222-8198-2470283F6337}">
  <ds:schemaRefs>
    <ds:schemaRef ds:uri="3a3bcabb-d009-4059-87db-6f1c47615934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cb62f49e-25fd-4d32-bf2b-e2ff9bee250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570</Words>
  <Application>Microsoft Office PowerPoint</Application>
  <PresentationFormat>A4 Paper (210x297 mm)</PresentationFormat>
  <Paragraphs>76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System Font</vt:lpstr>
      <vt:lpstr>Verdana</vt:lpstr>
      <vt:lpstr>Wingdings</vt:lpstr>
      <vt:lpstr>Challenge_A4n</vt:lpstr>
      <vt:lpstr>think-cell Slide</vt:lpstr>
      <vt:lpstr> Digital Transformation Programme  Logo re-design</vt:lpstr>
      <vt:lpstr>PowerPoint Presentation</vt:lpstr>
      <vt:lpstr>Introduction – Building our digital transformation vision of the future</vt:lpstr>
      <vt:lpstr>An overview of the Digital Transformation Programme (DTP) rich picture</vt:lpstr>
      <vt:lpstr>PowerPoint Presentation</vt:lpstr>
      <vt:lpstr>PowerPoint Presentation</vt:lpstr>
      <vt:lpstr>Emerging Digital Transformation Programme (DTP) design thinking</vt:lpstr>
      <vt:lpstr>PowerPoint Presentation</vt:lpstr>
      <vt:lpstr>Concept 1</vt:lpstr>
      <vt:lpstr>Concept 2</vt:lpstr>
      <vt:lpstr>Concept 3</vt:lpstr>
      <vt:lpstr>Icon examples: style – www.flaticon.com</vt:lpstr>
      <vt:lpstr>Icon examples: style – www.flaticon.com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2018-10-15T13:48:43Z</dcterms:created>
  <dcterms:modified xsi:type="dcterms:W3CDTF">2023-04-16T11:02:38Z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0x01010038481B455A8E2E418D46DD7B699D23AC</vt:lpwstr>
  </property>
</Properties>
</file>